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9" r:id="rId2"/>
    <p:sldId id="258" r:id="rId3"/>
    <p:sldId id="310" r:id="rId4"/>
    <p:sldId id="256" r:id="rId5"/>
    <p:sldId id="304" r:id="rId6"/>
    <p:sldId id="260" r:id="rId7"/>
    <p:sldId id="306" r:id="rId8"/>
    <p:sldId id="305" r:id="rId9"/>
    <p:sldId id="302" r:id="rId10"/>
    <p:sldId id="262" r:id="rId11"/>
    <p:sldId id="307" r:id="rId12"/>
    <p:sldId id="263" r:id="rId13"/>
    <p:sldId id="313" r:id="rId14"/>
    <p:sldId id="314" r:id="rId15"/>
    <p:sldId id="309" r:id="rId16"/>
    <p:sldId id="300" r:id="rId17"/>
  </p:sldIdLst>
  <p:sldSz cx="9144000" cy="5143500" type="screen16x9"/>
  <p:notesSz cx="6858000" cy="9144000"/>
  <p:defaultTextStyle>
    <a:defPPr>
      <a:defRPr lang="ru-RU"/>
    </a:defPPr>
    <a:lvl1pPr marL="0" algn="l" defTabSz="81618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91" algn="l" defTabSz="81618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183" algn="l" defTabSz="81618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273" algn="l" defTabSz="81618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364" algn="l" defTabSz="81618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455" algn="l" defTabSz="81618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547" algn="l" defTabSz="81618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637" algn="l" defTabSz="81618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728" algn="l" defTabSz="81618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FFCC"/>
    <a:srgbClr val="FFFF99"/>
    <a:srgbClr val="FFCC00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" y="1074"/>
      </p:cViewPr>
      <p:guideLst>
        <p:guide orient="horz" pos="3241"/>
        <p:guide pos="57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A0A15-D9C1-46D4-9833-DB7C1E718CA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BFB4-36A9-45BC-BBD0-602CECF35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6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1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091" algn="l" defTabSz="8161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183" algn="l" defTabSz="8161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273" algn="l" defTabSz="8161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364" algn="l" defTabSz="8161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455" algn="l" defTabSz="8161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547" algn="l" defTabSz="8161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637" algn="l" defTabSz="8161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728" algn="l" defTabSz="8161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BFB4-36A9-45BC-BBD0-602CECF351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5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BFB4-36A9-45BC-BBD0-602CECF351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8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1803401"/>
            <a:ext cx="5825202" cy="1234726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0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7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11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39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68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22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3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6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779" indent="0">
              <a:buFontTx/>
              <a:buNone/>
              <a:defRPr/>
            </a:lvl2pPr>
            <a:lvl3pPr marL="685560" indent="0">
              <a:buFontTx/>
              <a:buNone/>
              <a:defRPr/>
            </a:lvl3pPr>
            <a:lvl4pPr marL="1028340" indent="0">
              <a:buFontTx/>
              <a:buNone/>
              <a:defRPr/>
            </a:lvl4pPr>
            <a:lvl5pPr marL="137112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7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11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39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68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22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56" tIns="34278" rIns="68556" bIns="34278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9" y="2164917"/>
            <a:ext cx="457200" cy="438582"/>
          </a:xfrm>
          <a:prstGeom prst="rect">
            <a:avLst/>
          </a:prstGeom>
        </p:spPr>
        <p:txBody>
          <a:bodyPr vert="horz" lIns="68556" tIns="34278" rIns="68556" bIns="34278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57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1448992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7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11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39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68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22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3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779" indent="0">
              <a:buFontTx/>
              <a:buNone/>
              <a:defRPr/>
            </a:lvl2pPr>
            <a:lvl3pPr marL="685560" indent="0">
              <a:buFontTx/>
              <a:buNone/>
              <a:defRPr/>
            </a:lvl3pPr>
            <a:lvl4pPr marL="1028340" indent="0">
              <a:buFontTx/>
              <a:buNone/>
              <a:defRPr/>
            </a:lvl4pPr>
            <a:lvl5pPr marL="137112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7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11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39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68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22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56" tIns="34278" rIns="68556" bIns="34278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164917"/>
            <a:ext cx="457200" cy="438582"/>
          </a:xfrm>
          <a:prstGeom prst="rect">
            <a:avLst/>
          </a:prstGeom>
        </p:spPr>
        <p:txBody>
          <a:bodyPr vert="horz" lIns="68556" tIns="34278" rIns="68556" bIns="34278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19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0"/>
            <a:ext cx="6441153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779" indent="0">
              <a:buFontTx/>
              <a:buNone/>
              <a:defRPr/>
            </a:lvl2pPr>
            <a:lvl3pPr marL="685560" indent="0">
              <a:buFontTx/>
              <a:buNone/>
              <a:defRPr/>
            </a:lvl3pPr>
            <a:lvl4pPr marL="1028340" indent="0">
              <a:buFontTx/>
              <a:buNone/>
              <a:defRPr/>
            </a:lvl4pPr>
            <a:lvl5pPr marL="137112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7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11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39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68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22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8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95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8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9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4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7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11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39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68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22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2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1620443"/>
            <a:ext cx="3138027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8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6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8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779" indent="0">
              <a:buNone/>
              <a:defRPr sz="1500" b="1"/>
            </a:lvl2pPr>
            <a:lvl3pPr marL="685560" indent="0">
              <a:buNone/>
              <a:defRPr sz="1300" b="1"/>
            </a:lvl3pPr>
            <a:lvl4pPr marL="1028340" indent="0">
              <a:buNone/>
              <a:defRPr sz="1200" b="1"/>
            </a:lvl4pPr>
            <a:lvl5pPr marL="1371120" indent="0">
              <a:buNone/>
              <a:defRPr sz="1200" b="1"/>
            </a:lvl5pPr>
            <a:lvl6pPr marL="1713900" indent="0">
              <a:buNone/>
              <a:defRPr sz="1200" b="1"/>
            </a:lvl6pPr>
            <a:lvl7pPr marL="2056681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8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8" y="1620737"/>
            <a:ext cx="3139214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779" indent="0">
              <a:buNone/>
              <a:defRPr sz="1500" b="1"/>
            </a:lvl2pPr>
            <a:lvl3pPr marL="685560" indent="0">
              <a:buNone/>
              <a:defRPr sz="1300" b="1"/>
            </a:lvl3pPr>
            <a:lvl4pPr marL="1028340" indent="0">
              <a:buNone/>
              <a:defRPr sz="1200" b="1"/>
            </a:lvl4pPr>
            <a:lvl5pPr marL="1371120" indent="0">
              <a:buNone/>
              <a:defRPr sz="1200" b="1"/>
            </a:lvl5pPr>
            <a:lvl6pPr marL="1713900" indent="0">
              <a:buNone/>
              <a:defRPr sz="1200" b="1"/>
            </a:lvl6pPr>
            <a:lvl7pPr marL="2056681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0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7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6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5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49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677" indent="0">
              <a:buNone/>
              <a:defRPr sz="1000"/>
            </a:lvl2pPr>
            <a:lvl3pPr marL="685354" indent="0">
              <a:buNone/>
              <a:defRPr sz="900"/>
            </a:lvl3pPr>
            <a:lvl4pPr marL="1028032" indent="0">
              <a:buNone/>
              <a:defRPr sz="700"/>
            </a:lvl4pPr>
            <a:lvl5pPr marL="1370708" indent="0">
              <a:buNone/>
              <a:defRPr sz="700"/>
            </a:lvl5pPr>
            <a:lvl6pPr marL="1713386" indent="0">
              <a:buNone/>
              <a:defRPr sz="700"/>
            </a:lvl6pPr>
            <a:lvl7pPr marL="2056064" indent="0">
              <a:buNone/>
              <a:defRPr sz="700"/>
            </a:lvl7pPr>
            <a:lvl8pPr marL="2398740" indent="0">
              <a:buNone/>
              <a:defRPr sz="700"/>
            </a:lvl8pPr>
            <a:lvl9pPr marL="274141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1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3600451"/>
            <a:ext cx="6447501" cy="42505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2" y="457200"/>
            <a:ext cx="6447501" cy="288428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779" indent="0">
              <a:buNone/>
              <a:defRPr sz="1200"/>
            </a:lvl2pPr>
            <a:lvl3pPr marL="685560" indent="0">
              <a:buNone/>
              <a:defRPr sz="1200"/>
            </a:lvl3pPr>
            <a:lvl4pPr marL="1028340" indent="0">
              <a:buNone/>
              <a:defRPr sz="1200"/>
            </a:lvl4pPr>
            <a:lvl5pPr marL="1371120" indent="0">
              <a:buNone/>
              <a:defRPr sz="1200"/>
            </a:lvl5pPr>
            <a:lvl6pPr marL="1713900" indent="0">
              <a:buNone/>
              <a:defRPr sz="1200"/>
            </a:lvl6pPr>
            <a:lvl7pPr marL="2056681" indent="0">
              <a:buNone/>
              <a:defRPr sz="1200"/>
            </a:lvl7pPr>
            <a:lvl8pPr marL="2399460" indent="0">
              <a:buNone/>
              <a:defRPr sz="1200"/>
            </a:lvl8pPr>
            <a:lvl9pPr marL="2742239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4025504"/>
            <a:ext cx="6447501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779" indent="0">
              <a:buNone/>
              <a:defRPr sz="900"/>
            </a:lvl2pPr>
            <a:lvl3pPr marL="685560" indent="0">
              <a:buNone/>
              <a:defRPr sz="700"/>
            </a:lvl3pPr>
            <a:lvl4pPr marL="1028340" indent="0">
              <a:buNone/>
              <a:defRPr sz="700"/>
            </a:lvl4pPr>
            <a:lvl5pPr marL="1371120" indent="0">
              <a:buNone/>
              <a:defRPr sz="700"/>
            </a:lvl5pPr>
            <a:lvl6pPr marL="1713900" indent="0">
              <a:buNone/>
              <a:defRPr sz="700"/>
            </a:lvl6pPr>
            <a:lvl7pPr marL="2056681" indent="0">
              <a:buNone/>
              <a:defRPr sz="700"/>
            </a:lvl7pPr>
            <a:lvl8pPr marL="2399460" indent="0">
              <a:buNone/>
              <a:defRPr sz="700"/>
            </a:lvl8pPr>
            <a:lvl9pPr marL="274223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990600"/>
          </a:xfrm>
          <a:prstGeom prst="rect">
            <a:avLst/>
          </a:prstGeom>
        </p:spPr>
        <p:txBody>
          <a:bodyPr vert="horz" lIns="45704" tIns="22851" rIns="45704" bIns="22851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620442"/>
            <a:ext cx="6447501" cy="2910580"/>
          </a:xfrm>
          <a:prstGeom prst="rect">
            <a:avLst/>
          </a:prstGeom>
        </p:spPr>
        <p:txBody>
          <a:bodyPr vert="horz" lIns="45704" tIns="22851" rIns="45704" bIns="228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1" y="4531022"/>
            <a:ext cx="683955" cy="273844"/>
          </a:xfrm>
          <a:prstGeom prst="rect">
            <a:avLst/>
          </a:prstGeom>
        </p:spPr>
        <p:txBody>
          <a:bodyPr vert="horz" lIns="45704" tIns="22851" rIns="45704" bIns="22851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2" y="4531022"/>
            <a:ext cx="4723209" cy="273844"/>
          </a:xfrm>
          <a:prstGeom prst="rect">
            <a:avLst/>
          </a:prstGeom>
        </p:spPr>
        <p:txBody>
          <a:bodyPr vert="horz" lIns="45704" tIns="22851" rIns="45704" bIns="22851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4531022"/>
            <a:ext cx="512505" cy="273844"/>
          </a:xfrm>
          <a:prstGeom prst="rect">
            <a:avLst/>
          </a:prstGeom>
        </p:spPr>
        <p:txBody>
          <a:bodyPr vert="horz" lIns="45704" tIns="22851" rIns="45704" bIns="22851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2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342779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086" indent="-257086" algn="l" defTabSz="342779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018" indent="-214238" algn="l" defTabSz="342779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6951" indent="-171390" algn="l" defTabSz="342779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9730" indent="-171390" algn="l" defTabSz="342779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2509" indent="-171390" algn="l" defTabSz="342779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290" indent="-171390" algn="l" defTabSz="342779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070" indent="-171390" algn="l" defTabSz="342779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0850" indent="-171390" algn="l" defTabSz="342779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3630" indent="-171390" algn="l" defTabSz="342779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9" algn="l" defTabSz="3427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0" algn="l" defTabSz="3427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0" algn="l" defTabSz="3427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0" algn="l" defTabSz="3427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00" algn="l" defTabSz="3427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1" algn="l" defTabSz="3427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3427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9" algn="l" defTabSz="3427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608004" y="1113589"/>
            <a:ext cx="3546386" cy="3834059"/>
          </a:xfr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«…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основании всех человеческих добродетелей лежит глубочайший эгоизм.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И чем добродетельнее дело, тем более тут эгоизм. Люби самого себя – вот одно правило, которое я признаю. Жизнь – коммерческая сделка…»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79313" y="303848"/>
            <a:ext cx="4769223" cy="481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04" tIns="22851" rIns="45704" bIns="22851" anchor="t">
            <a:noAutofit/>
          </a:bodyPr>
          <a:lstStyle/>
          <a:p>
            <a:pPr algn="ctr" defTabSz="685651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Фёдор Михайлович Достоевский</a:t>
            </a:r>
          </a:p>
        </p:txBody>
      </p:sp>
      <p:pic>
        <p:nvPicPr>
          <p:cNvPr id="2050" name="Picture 2" descr="http://dumskaya.net/pics1/a37671-1389708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50" y="1113589"/>
            <a:ext cx="3335707" cy="38340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ь речи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127" y="0"/>
            <a:ext cx="457271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31640" y="357504"/>
            <a:ext cx="5328592" cy="14581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>
              <a:buFont typeface="Arial" pitchFamily="34" charset="0"/>
              <a:buChar char="•"/>
            </a:pPr>
            <a:endParaRPr lang="ru-RU" sz="3000" b="1" dirty="0"/>
          </a:p>
          <a:p>
            <a:pPr algn="ctr"/>
            <a:r>
              <a:rPr lang="ru-RU" sz="9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ИСТИНА – </a:t>
            </a:r>
          </a:p>
          <a:p>
            <a:pPr algn="ctr"/>
            <a:r>
              <a:rPr lang="ru-RU" sz="9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дискуссии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67" y="1815666"/>
            <a:ext cx="3758039" cy="30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54171"/>
              </p:ext>
            </p:extLst>
          </p:nvPr>
        </p:nvGraphicFramePr>
        <p:xfrm>
          <a:off x="395536" y="267494"/>
          <a:ext cx="8424936" cy="468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149260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значит жить </a:t>
                      </a:r>
                      <a:br>
                        <a:rPr lang="ru-RU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2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себя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значит жить </a:t>
                      </a:r>
                    </a:p>
                    <a:p>
                      <a:pPr algn="ctr"/>
                      <a:r>
                        <a:rPr lang="ru-RU" sz="32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общества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ru-RU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34290" marB="34290"/>
                </a:tc>
              </a:tr>
              <a:tr h="637583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91" marR="68591" marT="34290" marB="34290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91" marR="68591" marT="34290" marB="34290"/>
                </a:tc>
              </a:tr>
              <a:tr h="63758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91" marR="68591" marT="34290" marB="3429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91" marR="68591" marT="34290" marB="34290"/>
                </a:tc>
              </a:tr>
              <a:tr h="637583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91" marR="68591" marT="34290" marB="3429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91" marR="68591" marT="34290" marB="34290"/>
                </a:tc>
              </a:tr>
              <a:tr h="63758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91" marR="68591" marT="34290" marB="3429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91" marR="68591" marT="34290" marB="34290"/>
                </a:tc>
              </a:tr>
              <a:tr h="637583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91" marR="68591" marT="34290" marB="3429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91" marR="68591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0" y="141480"/>
            <a:ext cx="9108504" cy="7740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algn="ctr" defTabSz="685651">
              <a:defRPr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Обсуждение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обозначенного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вопроса дискуссии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группах</a:t>
            </a:r>
            <a:endParaRPr lang="ru-RU" sz="2400" b="1" dirty="0">
              <a:solidFill>
                <a:schemeClr val="bg2">
                  <a:shade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14491"/>
              </p:ext>
            </p:extLst>
          </p:nvPr>
        </p:nvGraphicFramePr>
        <p:xfrm>
          <a:off x="323528" y="1113588"/>
          <a:ext cx="8496943" cy="3908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194"/>
                <a:gridCol w="2196976"/>
                <a:gridCol w="5470773"/>
              </a:tblGrid>
              <a:tr h="10601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позиции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«Жить для себя» или «Жить для общества»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ПОЗИЦИЯ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Наша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(моя) позиция по данному вопросу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99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ОБЪЯСНЕНИЕ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Потому что 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66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48779" marR="48779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Например, 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8779" marR="4877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83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4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СЛЕДСТВИЕ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Поэтому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779" marR="4877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772781"/>
            <a:ext cx="7920880" cy="4047244"/>
          </a:xfrm>
          <a:prstGeom prst="rect">
            <a:avLst/>
          </a:prstGeom>
        </p:spPr>
        <p:txBody>
          <a:bodyPr wrap="square" lIns="45704" tIns="22851" rIns="45704" bIns="22851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123479"/>
            <a:ext cx="8168454" cy="432048"/>
          </a:xfrm>
        </p:spPr>
        <p:txBody>
          <a:bodyPr>
            <a:noAutofit/>
          </a:bodyPr>
          <a:lstStyle/>
          <a:p>
            <a:pPr lvl="0" algn="ctr" defTabSz="816183">
              <a:spcBef>
                <a:spcPts val="0"/>
              </a:spcBef>
            </a:pPr>
            <a:r>
              <a:rPr lang="ru-RU" sz="2400" b="1" dirty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ПРОДОЛЖИТЕ ПРЕДЛОЖЕНИЯ</a:t>
            </a:r>
            <a:r>
              <a:rPr lang="ru-RU" sz="24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55527"/>
            <a:ext cx="8928992" cy="4320480"/>
          </a:xfrm>
        </p:spPr>
        <p:txBody>
          <a:bodyPr>
            <a:normAutofit fontScale="92500" lnSpcReduction="10000"/>
          </a:bodyPr>
          <a:lstStyle/>
          <a:p>
            <a:pPr marL="0" lvl="0" indent="0" defTabSz="816183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«Я считаю, что наша дискуссия…»</a:t>
            </a:r>
          </a:p>
          <a:p>
            <a:pPr marL="0" lvl="0" indent="0" defTabSz="816183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«Для меня тема дискуссии…»</a:t>
            </a:r>
            <a:br>
              <a:rPr lang="ru-RU" sz="33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3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Самым убедительным для меня было выступление</a:t>
            </a:r>
            <a:r>
              <a:rPr lang="ru-RU" sz="33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 marL="0" lvl="0" indent="0" defTabSz="816183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ru-RU" sz="33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«Данный выступающий смог убедить меня, потому что</a:t>
            </a:r>
            <a:r>
              <a:rPr lang="ru-RU" sz="33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 marL="0" lvl="0" indent="0" defTabSz="816183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ru-RU" sz="33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«Я не согласен с мнением…, потому что</a:t>
            </a:r>
            <a:r>
              <a:rPr lang="ru-RU" sz="33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 marL="0" lvl="0" indent="0" defTabSz="816183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ru-RU" sz="33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«Мне интересна мысль …, </a:t>
            </a:r>
            <a:r>
              <a:rPr lang="ru-RU" sz="33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что…»</a:t>
            </a:r>
          </a:p>
          <a:p>
            <a:pPr marL="0" lvl="0" indent="0" defTabSz="816183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ru-RU" sz="33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«Я считаю, что жить нужно для …, и </a:t>
            </a:r>
            <a:r>
              <a:rPr lang="ru-RU" sz="33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моё </a:t>
            </a:r>
            <a:r>
              <a:rPr lang="ru-RU" sz="33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мнение совпадает </a:t>
            </a:r>
            <a:r>
              <a:rPr lang="ru-RU" sz="33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33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мнением …»</a:t>
            </a:r>
          </a:p>
          <a:p>
            <a:pPr marL="0" lvl="0" indent="0" defTabSz="816183">
              <a:spcBef>
                <a:spcPts val="0"/>
              </a:spcBef>
              <a:buClrTx/>
              <a:buSzTx/>
              <a:buNone/>
            </a:pP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816183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816183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816183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2" y="51470"/>
            <a:ext cx="8384478" cy="648072"/>
          </a:xfrm>
        </p:spPr>
        <p:txBody>
          <a:bodyPr>
            <a:normAutofit fontScale="90000"/>
          </a:bodyPr>
          <a:lstStyle/>
          <a:p>
            <a:pPr lvl="0" algn="ctr" defTabSz="816183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100" b="1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3100" b="1" dirty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СВОЮ ПОЗИЦИЮ</a:t>
            </a:r>
            <a:r>
              <a:rPr lang="ru-RU" sz="21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1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9542"/>
            <a:ext cx="8712968" cy="4104456"/>
          </a:xfrm>
        </p:spPr>
        <p:txBody>
          <a:bodyPr>
            <a:normAutofit fontScale="92500" lnSpcReduction="20000"/>
          </a:bodyPr>
          <a:lstStyle/>
          <a:p>
            <a:pPr marL="0" lvl="0" indent="0" defTabSz="816183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3500" b="1" dirty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Позиция первой </a:t>
            </a:r>
            <a:r>
              <a:rPr lang="ru-RU" sz="3500" b="1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группы</a:t>
            </a:r>
            <a:r>
              <a:rPr lang="ru-RU" sz="3500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lang="ru-RU" sz="3500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500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500" dirty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Жить нужно для себя</a:t>
            </a:r>
            <a:r>
              <a:rPr lang="ru-RU" sz="3500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endParaRPr lang="ru-RU" sz="3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816183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3500" b="1" dirty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Позиция второй </a:t>
            </a:r>
            <a:r>
              <a:rPr lang="ru-RU" sz="3500" b="1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группы:</a:t>
            </a:r>
            <a:br>
              <a:rPr lang="ru-RU" sz="3500" b="1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500" b="1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500" dirty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Жить нужно для общества</a:t>
            </a:r>
            <a:r>
              <a:rPr lang="ru-RU" sz="3500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endParaRPr lang="ru-RU" sz="3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816183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3500" b="1" dirty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Позиция третьей </a:t>
            </a:r>
            <a:r>
              <a:rPr lang="ru-RU" sz="3500" b="1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группы</a:t>
            </a:r>
            <a:r>
              <a:rPr lang="ru-RU" sz="3500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ru-RU" sz="3500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500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500" dirty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Жить нужно для себя и для общества</a:t>
            </a:r>
            <a:r>
              <a:rPr lang="ru-RU" sz="3500" dirty="0" smtClean="0">
                <a:solidFill>
                  <a:srgbClr val="0A0B0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3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44570"/>
              </p:ext>
            </p:extLst>
          </p:nvPr>
        </p:nvGraphicFramePr>
        <p:xfrm>
          <a:off x="107504" y="123479"/>
          <a:ext cx="8928992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16825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Правила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жизни человека с учётом личных </a:t>
                      </a:r>
                      <a:br>
                        <a:rPr lang="ru-RU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общественных интересов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34290" marB="34290"/>
                </a:tc>
              </a:tr>
              <a:tr h="62840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91" marR="68591" marT="34290" marB="34290"/>
                </a:tc>
              </a:tr>
              <a:tr h="628402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91" marR="68591" marT="34290" marB="34290"/>
                </a:tc>
              </a:tr>
              <a:tr h="62840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91" marR="68591" marT="34290" marB="34290"/>
                </a:tc>
              </a:tr>
              <a:tr h="62840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91" marR="68591" marT="34290" marB="34290"/>
                </a:tc>
              </a:tr>
              <a:tr h="62840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91" marR="68591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9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15566"/>
            <a:ext cx="8280920" cy="32403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дискуссии нет проигравших, </a:t>
            </a:r>
            <a:b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 споре – нет выигравших»</a:t>
            </a:r>
            <a:b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Бауржан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Тойшибеков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342" y="303499"/>
            <a:ext cx="4769223" cy="391295"/>
          </a:xfr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Николай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Семёнович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Лесков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023758"/>
            <a:ext cx="3132348" cy="3781788"/>
          </a:xfrm>
          <a:solidFill>
            <a:schemeClr val="accent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Жизнь, пройденная без служения широким интересам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задачам общества,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 имеет оправдания»</a:t>
            </a:r>
          </a:p>
          <a:p>
            <a:endParaRPr lang="ru-RU" sz="1600" b="1" dirty="0"/>
          </a:p>
        </p:txBody>
      </p:sp>
      <p:pic>
        <p:nvPicPr>
          <p:cNvPr id="1030" name="Picture 6" descr="http://master-i-m.book-pr.org.ua/uploads/articles/2268_1_ma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06" y="1029116"/>
            <a:ext cx="3118737" cy="3781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ь речи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597" y="4479667"/>
            <a:ext cx="457271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9241" y="333598"/>
            <a:ext cx="3240860" cy="669375"/>
          </a:xfrm>
          <a:prstGeom prst="rect">
            <a:avLst/>
          </a:prstGeom>
          <a:solidFill>
            <a:srgbClr val="FFFF99"/>
          </a:solidFill>
        </p:spPr>
        <p:txBody>
          <a:bodyPr wrap="square" lIns="45704" tIns="22851" rIns="45704" bIns="22851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772" y="4166791"/>
            <a:ext cx="1674445" cy="738614"/>
          </a:xfrm>
          <a:prstGeom prst="rect">
            <a:avLst/>
          </a:prstGeom>
          <a:solidFill>
            <a:srgbClr val="FFFF00"/>
          </a:solidFill>
        </p:spPr>
        <p:txBody>
          <a:bodyPr wrap="square" lIns="45704" tIns="22851" rIns="45704" bIns="22851" rtlCol="0">
            <a:spAutoFit/>
          </a:bodyPr>
          <a:lstStyle/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1608" y="3197030"/>
            <a:ext cx="4915305" cy="7386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45704" tIns="22851" rIns="45704" bIns="22851" rtlCol="0">
            <a:spAutoFit/>
          </a:bodyPr>
          <a:lstStyle/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424" y="1257507"/>
            <a:ext cx="3101489" cy="7386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45704" tIns="22851" rIns="45704" bIns="22851" rtlCol="0">
            <a:spAutoFit/>
          </a:bodyPr>
          <a:lstStyle/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2287" y="376738"/>
            <a:ext cx="972258" cy="738614"/>
          </a:xfrm>
          <a:prstGeom prst="rect">
            <a:avLst/>
          </a:prstGeom>
          <a:solidFill>
            <a:srgbClr val="CCFFCC"/>
          </a:solidFill>
        </p:spPr>
        <p:txBody>
          <a:bodyPr wrap="square" lIns="45704" tIns="22851" rIns="45704" bIns="22851" rtlCol="0">
            <a:spAutoFit/>
          </a:bodyPr>
          <a:lstStyle/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4321" y="2227269"/>
            <a:ext cx="2436934" cy="738614"/>
          </a:xfrm>
          <a:prstGeom prst="rect">
            <a:avLst/>
          </a:prstGeom>
          <a:solidFill>
            <a:srgbClr val="CC99FF"/>
          </a:solidFill>
        </p:spPr>
        <p:txBody>
          <a:bodyPr wrap="square" lIns="45704" tIns="22851" rIns="45704" bIns="22851" rtlCol="0">
            <a:spAutoFit/>
          </a:bodyPr>
          <a:lstStyle/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</a:t>
            </a:r>
          </a:p>
        </p:txBody>
      </p:sp>
    </p:spTree>
    <p:extLst>
      <p:ext uri="{BB962C8B-B14F-4D97-AF65-F5344CB8AC3E}">
        <p14:creationId xmlns:p14="http://schemas.microsoft.com/office/powerpoint/2010/main" val="31921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1481"/>
            <a:ext cx="6840760" cy="176809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6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Дискуссия</a:t>
            </a:r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«Личное 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общественное? 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за нами!»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tdata.ru/u25/photoEDE6/20747414243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84" y="2031690"/>
            <a:ext cx="46180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19673" y="123478"/>
            <a:ext cx="5182878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04" tIns="22851" rIns="45704" bIns="22851" anchor="t">
            <a:noAutofit/>
          </a:bodyPr>
          <a:lstStyle/>
          <a:p>
            <a:pPr algn="ctr" defTabSz="685651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дискуссии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71912"/>
              </p:ext>
            </p:extLst>
          </p:nvPr>
        </p:nvGraphicFramePr>
        <p:xfrm>
          <a:off x="1493185" y="789556"/>
          <a:ext cx="5309364" cy="4213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447"/>
                <a:gridCol w="442447"/>
                <a:gridCol w="442447"/>
                <a:gridCol w="442447"/>
                <a:gridCol w="442447"/>
                <a:gridCol w="442447"/>
                <a:gridCol w="442447"/>
                <a:gridCol w="442447"/>
                <a:gridCol w="442447"/>
                <a:gridCol w="442447"/>
                <a:gridCol w="442447"/>
                <a:gridCol w="442447"/>
              </a:tblGrid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342765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2155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9054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40" y="735546"/>
            <a:ext cx="1815946" cy="18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123478"/>
            <a:ext cx="5254887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04" tIns="22851" rIns="45704" bIns="22851" anchor="t">
            <a:noAutofit/>
          </a:bodyPr>
          <a:lstStyle/>
          <a:p>
            <a:pPr algn="ctr" defTabSz="685651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дискуссии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78916"/>
              </p:ext>
            </p:extLst>
          </p:nvPr>
        </p:nvGraphicFramePr>
        <p:xfrm>
          <a:off x="1493185" y="789557"/>
          <a:ext cx="5309364" cy="4266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519"/>
                <a:gridCol w="470375"/>
                <a:gridCol w="442447"/>
                <a:gridCol w="442447"/>
                <a:gridCol w="442447"/>
                <a:gridCol w="442447"/>
                <a:gridCol w="442447"/>
                <a:gridCol w="442447"/>
                <a:gridCol w="442447"/>
                <a:gridCol w="442447"/>
                <a:gridCol w="442447"/>
                <a:gridCol w="442447"/>
              </a:tblGrid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55578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  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123478"/>
            <a:ext cx="5254887" cy="5580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04" tIns="22851" rIns="45704" bIns="22851" anchor="t">
            <a:noAutofit/>
          </a:bodyPr>
          <a:lstStyle/>
          <a:p>
            <a:pPr algn="ctr" defTabSz="685651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дискуссии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77418"/>
              </p:ext>
            </p:extLst>
          </p:nvPr>
        </p:nvGraphicFramePr>
        <p:xfrm>
          <a:off x="1493183" y="797852"/>
          <a:ext cx="5239056" cy="4218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588"/>
                <a:gridCol w="436588"/>
                <a:gridCol w="436588"/>
                <a:gridCol w="436588"/>
                <a:gridCol w="436588"/>
                <a:gridCol w="436588"/>
                <a:gridCol w="436588"/>
                <a:gridCol w="436588"/>
                <a:gridCol w="436588"/>
                <a:gridCol w="436588"/>
                <a:gridCol w="436588"/>
                <a:gridCol w="436588"/>
              </a:tblGrid>
              <a:tr h="247783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14082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518605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7787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7787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7787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5486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</a:tr>
              <a:tr h="27787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7787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7787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7787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</a:tr>
              <a:tr h="27787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14082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14082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8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47665" y="123478"/>
            <a:ext cx="5112568" cy="519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04" tIns="22851" rIns="45704" bIns="22851" anchor="t">
            <a:noAutofit/>
          </a:bodyPr>
          <a:lstStyle/>
          <a:p>
            <a:pPr algn="ctr" defTabSz="685651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дискуссии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27035"/>
              </p:ext>
            </p:extLst>
          </p:nvPr>
        </p:nvGraphicFramePr>
        <p:xfrm>
          <a:off x="1439167" y="771548"/>
          <a:ext cx="5149056" cy="425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088"/>
                <a:gridCol w="429088"/>
                <a:gridCol w="429088"/>
                <a:gridCol w="429088"/>
                <a:gridCol w="429088"/>
                <a:gridCol w="429088"/>
                <a:gridCol w="429088"/>
                <a:gridCol w="429088"/>
                <a:gridCol w="429088"/>
                <a:gridCol w="429088"/>
                <a:gridCol w="429088"/>
                <a:gridCol w="429088"/>
              </a:tblGrid>
              <a:tr h="469750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38489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562255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pPr algn="ctr" fontAlgn="b"/>
                      <a:endParaRPr lang="ru-RU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4741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4741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4741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4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</a:tr>
              <a:tr h="284741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4741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4741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4741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</a:tr>
              <a:tr h="284741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07654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07654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0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619672" y="195487"/>
            <a:ext cx="4968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algn="ctr" defTabSz="685651">
              <a:defRPr/>
            </a:pPr>
            <a:r>
              <a:rPr lang="ru-RU" sz="28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дискуссии</a:t>
            </a:r>
            <a:endParaRPr lang="ru-RU" sz="2800" b="1" dirty="0">
              <a:solidFill>
                <a:schemeClr val="bg2">
                  <a:shade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037770"/>
              </p:ext>
            </p:extLst>
          </p:nvPr>
        </p:nvGraphicFramePr>
        <p:xfrm>
          <a:off x="1493179" y="843558"/>
          <a:ext cx="4879020" cy="4111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85"/>
                <a:gridCol w="406585"/>
                <a:gridCol w="406585"/>
                <a:gridCol w="406585"/>
                <a:gridCol w="406585"/>
                <a:gridCol w="406585"/>
                <a:gridCol w="406585"/>
                <a:gridCol w="406585"/>
                <a:gridCol w="406585"/>
                <a:gridCol w="406585"/>
                <a:gridCol w="406585"/>
                <a:gridCol w="406585"/>
              </a:tblGrid>
              <a:tr h="280937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</a:tr>
              <a:tr h="297076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0937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</a:tr>
              <a:tr h="280937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4" marB="0" anchor="b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42" y="4083918"/>
            <a:ext cx="897703" cy="8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1660</TotalTime>
  <Words>268</Words>
  <Application>Microsoft Office PowerPoint</Application>
  <PresentationFormat>Экран (16:9)</PresentationFormat>
  <Paragraphs>199</Paragraphs>
  <Slides>16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Trebuchet MS</vt:lpstr>
      <vt:lpstr>Wingdings 3</vt:lpstr>
      <vt:lpstr>Грань</vt:lpstr>
      <vt:lpstr>Презентация PowerPoint</vt:lpstr>
      <vt:lpstr>Николай Семёнович Лесков</vt:lpstr>
      <vt:lpstr>Презентация PowerPoint</vt:lpstr>
      <vt:lpstr> Дискуссия  «Личное или общественное?  Выбор за нами!»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дискуссии</vt:lpstr>
      <vt:lpstr>Презентация PowerPoint</vt:lpstr>
      <vt:lpstr>Презентация PowerPoint</vt:lpstr>
      <vt:lpstr> Обсуждение обозначенного  вопроса дискуссии в группах</vt:lpstr>
      <vt:lpstr>ПРОДОЛЖИТЕ ПРЕДЛОЖЕНИЯ </vt:lpstr>
      <vt:lpstr>ОПРЕДЕЛИТЕ СВОЮ ПОЗИЦИЮ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ИНТЕГРИРОВАННЫЕ ПРОЕКТЫ</dc:title>
  <dc:creator>Рената</dc:creator>
  <cp:lastModifiedBy>Ирина В. Гусенко</cp:lastModifiedBy>
  <cp:revision>256</cp:revision>
  <dcterms:created xsi:type="dcterms:W3CDTF">2014-10-27T09:46:21Z</dcterms:created>
  <dcterms:modified xsi:type="dcterms:W3CDTF">2017-01-27T16:02:17Z</dcterms:modified>
</cp:coreProperties>
</file>